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5" r:id="rId1"/>
  </p:sldMasterIdLst>
  <p:notesMasterIdLst>
    <p:notesMasterId r:id="rId27"/>
  </p:notesMasterIdLst>
  <p:handoutMasterIdLst>
    <p:handoutMasterId r:id="rId28"/>
  </p:handoutMasterIdLst>
  <p:sldIdLst>
    <p:sldId id="257" r:id="rId2"/>
    <p:sldId id="273" r:id="rId3"/>
    <p:sldId id="299" r:id="rId4"/>
    <p:sldId id="300" r:id="rId5"/>
    <p:sldId id="301" r:id="rId6"/>
    <p:sldId id="302" r:id="rId7"/>
    <p:sldId id="306" r:id="rId8"/>
    <p:sldId id="307" r:id="rId9"/>
    <p:sldId id="258" r:id="rId10"/>
    <p:sldId id="259" r:id="rId11"/>
    <p:sldId id="260" r:id="rId12"/>
    <p:sldId id="287" r:id="rId13"/>
    <p:sldId id="288" r:id="rId14"/>
    <p:sldId id="289" r:id="rId15"/>
    <p:sldId id="290" r:id="rId16"/>
    <p:sldId id="291" r:id="rId17"/>
    <p:sldId id="292" r:id="rId18"/>
    <p:sldId id="294" r:id="rId19"/>
    <p:sldId id="293" r:id="rId20"/>
    <p:sldId id="310" r:id="rId21"/>
    <p:sldId id="312" r:id="rId22"/>
    <p:sldId id="313" r:id="rId23"/>
    <p:sldId id="314" r:id="rId24"/>
    <p:sldId id="298" r:id="rId25"/>
    <p:sldId id="268" r:id="rId2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16" autoAdjust="0"/>
    <p:restoredTop sz="94727" autoAdjust="0"/>
  </p:normalViewPr>
  <p:slideViewPr>
    <p:cSldViewPr>
      <p:cViewPr>
        <p:scale>
          <a:sx n="60" d="100"/>
          <a:sy n="60" d="100"/>
        </p:scale>
        <p:origin x="-65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513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6897323-DA5C-45DB-A0B0-4B30910A89C5}" type="datetimeFigureOut">
              <a:rPr lang="en-US"/>
              <a:pPr>
                <a:defRPr/>
              </a:pPr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1226"/>
            <a:ext cx="5852160" cy="4320213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2C297D1-5B1D-4251-9537-46DC93971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71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128819-CE0E-4AF9-AF66-10A571C26260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9D3C24-FCED-40BB-8075-8770ACAFA293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59FD02-7CE2-4505-B934-D1804E2335DD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C48B91-24AF-4BCE-A049-E41CD426D42E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44098E-1F76-4F72-868A-CC4A764885FC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AE7A8D-9A47-44C6-83B3-5A2E84CBAA72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2E765B-CDE0-4513-B9EE-B087414D6D5A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E3816C-9DAA-4B00-9396-98681F2A532D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1B7E48-B258-4CD5-B519-F9206AC014BD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A5E2CE-7867-4F4B-A094-209C32771732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068D23-55CC-4827-AF07-3C49B7EC0C7D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CB1DF2-3CE0-4A10-8AD6-DED780DC8BC5}" type="slidenum">
              <a:rPr lang="en-US" smtClean="0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902E8998-2F9D-4A48-86CD-62B792C28D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D7125D04-E90B-4A3B-B2CC-A74669B986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12C54AC1-8DE2-40C0-A42E-19D5FAA7D2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E1051D0B-BE6D-4944-857D-78C47FAA1F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88DC83CB-6426-4DF7-BE27-47D4B2F97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C70064A0-98C8-4A01-80D2-F5A3CECE4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DA1BF36E-81C5-4ACB-B9E4-F2C8ED1A2E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89342CF7-40EA-4798-859A-57CD340D90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9DE2E56C-78AA-4B71-8B6D-4A1A74434A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5DACAAD4-82F2-4B46-948C-E5CC78577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2-</a:t>
            </a:r>
            <a:fld id="{C2677B04-40BD-4325-98AE-B8C27E569B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/>
              <a:t>Slide 2-</a:t>
            </a:r>
            <a:fld id="{832E7CF8-B338-44D4-BD9C-927119878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4DA1EFE8-A672-4781-9F86-4ADA5C607208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990600" y="17526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219200" y="1447800"/>
            <a:ext cx="7010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UNIT 2: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INTEGRATION OF THE NATIONAL INCIDENT MANAGEMENT SYSTEM TO FIREGROUND MANAGEMENT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B5CD3A49-CCBF-4B60-BC5E-A819D95ECAE2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8434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09600" y="2057400"/>
            <a:ext cx="8077200" cy="4114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dirty="0" smtClean="0"/>
              <a:t>"What starts well, ends well"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Initial IC:</a:t>
            </a:r>
          </a:p>
          <a:p>
            <a:pPr marL="460375" lvl="1" indent="0" eaLnBrk="1" hangingPunct="1">
              <a:defRPr/>
            </a:pPr>
            <a:r>
              <a:rPr lang="en-US" dirty="0" smtClean="0"/>
              <a:t> Organizes incident</a:t>
            </a:r>
          </a:p>
          <a:p>
            <a:pPr marL="460375" lvl="1" indent="0" eaLnBrk="1" hangingPunct="1">
              <a:defRPr/>
            </a:pPr>
            <a:r>
              <a:rPr lang="en-US" dirty="0" smtClean="0"/>
              <a:t> Recognizes scope</a:t>
            </a:r>
          </a:p>
          <a:p>
            <a:pPr marL="460375" lvl="1" indent="0" eaLnBrk="1" hangingPunct="1">
              <a:defRPr/>
            </a:pPr>
            <a:r>
              <a:rPr lang="en-US" dirty="0" smtClean="0"/>
              <a:t> Must have ability to deal with changes</a:t>
            </a:r>
          </a:p>
          <a:p>
            <a:pPr marL="460375" lvl="1" indent="0" eaLnBrk="1" hangingPunct="1">
              <a:defRPr/>
            </a:pPr>
            <a:r>
              <a:rPr lang="en-US" dirty="0" smtClean="0"/>
              <a:t> Updates Incident Action Plan (IAP)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81000" y="457200"/>
            <a:ext cx="822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FIRST OFFICER IN IS </a:t>
            </a:r>
          </a:p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INITIAL INCIDENT COMMANDER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1693DD4D-5557-4223-94FC-120D6122B5A4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9458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1447800"/>
            <a:ext cx="8077200" cy="1981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Must understand the system if they are to do an effective job and the system is to work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213" y="3159125"/>
            <a:ext cx="8945562" cy="2597150"/>
            <a:chOff x="49213" y="3159125"/>
            <a:chExt cx="8945562" cy="2597150"/>
          </a:xfrm>
        </p:grpSpPr>
        <p:sp>
          <p:nvSpPr>
            <p:cNvPr id="19" name="Flowchart: Process 18"/>
            <p:cNvSpPr/>
            <p:nvPr/>
          </p:nvSpPr>
          <p:spPr bwMode="auto">
            <a:xfrm>
              <a:off x="49213" y="5070540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?</a:t>
              </a: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4008437" y="4256088"/>
              <a:ext cx="989013" cy="142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>
              <a:off x="1219200" y="4756150"/>
              <a:ext cx="641508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1081882" y="48760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5400000">
              <a:off x="7466807" y="48760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6171407" y="48760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2578894" y="4876006"/>
              <a:ext cx="304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lowchart: Process 4"/>
            <p:cNvSpPr/>
            <p:nvPr/>
          </p:nvSpPr>
          <p:spPr bwMode="auto">
            <a:xfrm>
              <a:off x="3475722" y="3159125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sp>
          <p:nvSpPr>
            <p:cNvPr id="20" name="Flowchart: Process 19"/>
            <p:cNvSpPr/>
            <p:nvPr/>
          </p:nvSpPr>
          <p:spPr bwMode="auto">
            <a:xfrm>
              <a:off x="3640689" y="5063914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?</a:t>
              </a:r>
            </a:p>
          </p:txBody>
        </p:sp>
        <p:sp>
          <p:nvSpPr>
            <p:cNvPr id="21" name="Flowchart: Process 20"/>
            <p:cNvSpPr/>
            <p:nvPr/>
          </p:nvSpPr>
          <p:spPr bwMode="auto">
            <a:xfrm>
              <a:off x="5446368" y="5063914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?</a:t>
              </a:r>
            </a:p>
          </p:txBody>
        </p:sp>
        <p:sp>
          <p:nvSpPr>
            <p:cNvPr id="22" name="Flowchart: Process 21"/>
            <p:cNvSpPr/>
            <p:nvPr/>
          </p:nvSpPr>
          <p:spPr bwMode="auto">
            <a:xfrm>
              <a:off x="1838326" y="5063914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?</a:t>
              </a:r>
            </a:p>
          </p:txBody>
        </p:sp>
        <p:sp>
          <p:nvSpPr>
            <p:cNvPr id="23" name="Flowchart: Process 22"/>
            <p:cNvSpPr/>
            <p:nvPr/>
          </p:nvSpPr>
          <p:spPr bwMode="auto">
            <a:xfrm>
              <a:off x="7242108" y="5063914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?</a:t>
              </a: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 rot="5400000">
              <a:off x="4358482" y="48760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533400" y="381000"/>
            <a:ext cx="8077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COMPANY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OFFICER'S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ROLE WHEN NOT THE INCIDENT COMMANDER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6B244F04-1CBE-4C2B-9AE3-393DAE8FBFE6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13315" name="Group 28"/>
          <p:cNvGrpSpPr>
            <a:grpSpLocks/>
          </p:cNvGrpSpPr>
          <p:nvPr/>
        </p:nvGrpSpPr>
        <p:grpSpPr bwMode="auto">
          <a:xfrm>
            <a:off x="49213" y="2759075"/>
            <a:ext cx="7585075" cy="2597150"/>
            <a:chOff x="49213" y="3048000"/>
            <a:chExt cx="7585075" cy="2597150"/>
          </a:xfrm>
        </p:grpSpPr>
        <p:sp>
          <p:nvSpPr>
            <p:cNvPr id="12" name="Flowchart: Process 11"/>
            <p:cNvSpPr/>
            <p:nvPr/>
          </p:nvSpPr>
          <p:spPr bwMode="auto">
            <a:xfrm>
              <a:off x="49213" y="4959415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9" name="Flowchart: Process 8"/>
            <p:cNvSpPr/>
            <p:nvPr/>
          </p:nvSpPr>
          <p:spPr bwMode="auto">
            <a:xfrm>
              <a:off x="3640689" y="4952789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10" name="Flowchart: Process 9"/>
            <p:cNvSpPr/>
            <p:nvPr/>
          </p:nvSpPr>
          <p:spPr bwMode="auto">
            <a:xfrm>
              <a:off x="5446368" y="4952789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11" name="Flowchart: Process 10"/>
            <p:cNvSpPr/>
            <p:nvPr/>
          </p:nvSpPr>
          <p:spPr bwMode="auto">
            <a:xfrm>
              <a:off x="1838326" y="4952789"/>
              <a:ext cx="1752667" cy="68573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008437" y="4144963"/>
              <a:ext cx="989013" cy="142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>
              <a:off x="1219200" y="4645025"/>
              <a:ext cx="641508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5400000">
              <a:off x="1081882" y="47998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5400000">
              <a:off x="7466807" y="4790281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5400000">
              <a:off x="6171407" y="4798219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5400000">
              <a:off x="2578894" y="4798219"/>
              <a:ext cx="3048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lowchart: Process 25"/>
            <p:cNvSpPr/>
            <p:nvPr/>
          </p:nvSpPr>
          <p:spPr bwMode="auto">
            <a:xfrm>
              <a:off x="3475722" y="30480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 rot="5400000">
              <a:off x="4358482" y="4799806"/>
              <a:ext cx="304800" cy="158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lowchart: Process 17"/>
          <p:cNvSpPr/>
          <p:nvPr/>
        </p:nvSpPr>
        <p:spPr bwMode="auto">
          <a:xfrm>
            <a:off x="7242108" y="4663848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1295400" y="1066800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GENERAL 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B2A45A80-5B7B-4B9B-8AFD-76FEE3A5F7FA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3429000" y="1481137"/>
            <a:ext cx="2057400" cy="762001"/>
          </a:xfrm>
          <a:prstGeom prst="flowChartProcess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COMMAND</a:t>
            </a:r>
          </a:p>
        </p:txBody>
      </p:sp>
      <p:sp>
        <p:nvSpPr>
          <p:cNvPr id="10246" name="TextBox 15"/>
          <p:cNvSpPr txBox="1">
            <a:spLocks noChangeArrowheads="1"/>
          </p:cNvSpPr>
          <p:nvPr/>
        </p:nvSpPr>
        <p:spPr bwMode="auto">
          <a:xfrm>
            <a:off x="533400" y="2514600"/>
            <a:ext cx="7848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Responsible for: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Overall management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Objectives, strategy, and tactics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Firefighter safety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Success of incident activities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Command role is filled by IC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Established at every incident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371600" y="525463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518B6E39-14E2-4D6E-A2F1-FC8C4C644E0B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cxnSp>
        <p:nvCxnSpPr>
          <p:cNvPr id="28" name="Straight Connector 27"/>
          <p:cNvCxnSpPr>
            <a:endCxn id="0" idx="0"/>
          </p:cNvCxnSpPr>
          <p:nvPr/>
        </p:nvCxnSpPr>
        <p:spPr>
          <a:xfrm rot="16200000" flipH="1">
            <a:off x="3726656" y="3002757"/>
            <a:ext cx="1284287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Flowchart: Process 7"/>
          <p:cNvSpPr/>
          <p:nvPr/>
        </p:nvSpPr>
        <p:spPr>
          <a:xfrm>
            <a:off x="3352800" y="1600200"/>
            <a:ext cx="2057400" cy="762000"/>
          </a:xfrm>
          <a:prstGeom prst="flowChartProcess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OPERATIONS SECTION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3352800" y="2628075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BRANCHES</a:t>
            </a:r>
          </a:p>
        </p:txBody>
      </p:sp>
      <p:sp>
        <p:nvSpPr>
          <p:cNvPr id="11274" name="TextBox 14"/>
          <p:cNvSpPr txBox="1">
            <a:spLocks noChangeArrowheads="1"/>
          </p:cNvSpPr>
          <p:nvPr/>
        </p:nvSpPr>
        <p:spPr bwMode="auto">
          <a:xfrm>
            <a:off x="5562600" y="1600200"/>
            <a:ext cx="35814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Accomplishes strategy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Directs tactics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Assists in  development of IAP</a:t>
            </a:r>
          </a:p>
          <a:p>
            <a:pPr marL="457200" indent="-457200">
              <a:buClr>
                <a:srgbClr val="FFFF00"/>
              </a:buClr>
              <a:defRPr/>
            </a:pP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2" name="Straight Connector 21"/>
          <p:cNvCxnSpPr>
            <a:endCxn id="0" idx="2"/>
          </p:cNvCxnSpPr>
          <p:nvPr/>
        </p:nvCxnSpPr>
        <p:spPr>
          <a:xfrm rot="16200000" flipH="1">
            <a:off x="3860800" y="4914900"/>
            <a:ext cx="1016000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Flowchart: Process 22"/>
          <p:cNvSpPr/>
          <p:nvPr/>
        </p:nvSpPr>
        <p:spPr>
          <a:xfrm>
            <a:off x="3352800" y="36576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DIVISIONS GROUPS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352800" y="46736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RESOURCES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1219200" y="449263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8E423469-BD77-42D4-97E4-F8EBFEFC2627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cxnSp>
        <p:nvCxnSpPr>
          <p:cNvPr id="28" name="Straight Connector 27"/>
          <p:cNvCxnSpPr>
            <a:endCxn id="0" idx="0"/>
          </p:cNvCxnSpPr>
          <p:nvPr/>
        </p:nvCxnSpPr>
        <p:spPr>
          <a:xfrm rot="16200000" flipH="1">
            <a:off x="3726656" y="3002757"/>
            <a:ext cx="1284287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Flowchart: Process 7"/>
          <p:cNvSpPr/>
          <p:nvPr/>
        </p:nvSpPr>
        <p:spPr>
          <a:xfrm>
            <a:off x="3352800" y="16002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OPERATIONS SECTION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3352800" y="2628075"/>
            <a:ext cx="2057400" cy="762000"/>
          </a:xfrm>
          <a:prstGeom prst="flowChartProcess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BRANCHES</a:t>
            </a:r>
          </a:p>
        </p:txBody>
      </p:sp>
      <p:sp>
        <p:nvSpPr>
          <p:cNvPr id="24586" name="TextBox 14"/>
          <p:cNvSpPr txBox="1">
            <a:spLocks noChangeArrowheads="1"/>
          </p:cNvSpPr>
          <p:nvPr/>
        </p:nvSpPr>
        <p:spPr bwMode="auto">
          <a:xfrm>
            <a:off x="5562600" y="1600200"/>
            <a:ext cx="3581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Branches are established when the number of Divisions or Groups exceed span of control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Branches may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be:</a:t>
            </a:r>
          </a:p>
          <a:p>
            <a:pPr lvl="1">
              <a:buClr>
                <a:srgbClr val="FFFF00"/>
              </a:buClr>
              <a:buFont typeface="Times New Roman" pitchFamily="18" charset="0"/>
              <a:buChar char="–"/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Functional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lvl="1">
              <a:buClr>
                <a:srgbClr val="FFFF00"/>
              </a:buClr>
              <a:buFont typeface="Times New Roman" pitchFamily="18" charset="0"/>
              <a:buChar char="–"/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Geographic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22" name="Straight Connector 21"/>
          <p:cNvCxnSpPr>
            <a:endCxn id="0" idx="2"/>
          </p:cNvCxnSpPr>
          <p:nvPr/>
        </p:nvCxnSpPr>
        <p:spPr>
          <a:xfrm rot="16200000" flipH="1">
            <a:off x="3860800" y="4914900"/>
            <a:ext cx="1016000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Flowchart: Process 22"/>
          <p:cNvSpPr/>
          <p:nvPr/>
        </p:nvSpPr>
        <p:spPr>
          <a:xfrm>
            <a:off x="3352800" y="36576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DIVISIONS GROUPS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352800" y="46736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RESOURCES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1066800" y="6096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BRANCHES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2DF9BB36-AA4A-41BE-86DB-4FEB5AF879A4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3315" name="TextBox 14"/>
          <p:cNvSpPr txBox="1">
            <a:spLocks noChangeArrowheads="1"/>
          </p:cNvSpPr>
          <p:nvPr/>
        </p:nvSpPr>
        <p:spPr bwMode="auto">
          <a:xfrm>
            <a:off x="5165725" y="1600200"/>
            <a:ext cx="39782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Established when the</a:t>
            </a:r>
          </a:p>
          <a:p>
            <a:pPr marL="457200" indent="-457200">
              <a:buClr>
                <a:srgbClr val="FFFF00"/>
              </a:buClr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number of resources</a:t>
            </a:r>
          </a:p>
          <a:p>
            <a:pPr marL="457200" indent="-457200">
              <a:buClr>
                <a:srgbClr val="FFFF00"/>
              </a:buClr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exceed span of control.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Divisions are established to divide incident into geographic areas.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Groups are used to divide incident into functional areas.</a:t>
            </a:r>
          </a:p>
        </p:txBody>
      </p:sp>
      <p:cxnSp>
        <p:nvCxnSpPr>
          <p:cNvPr id="14" name="Straight Connector 13"/>
          <p:cNvCxnSpPr>
            <a:endCxn id="0" idx="0"/>
          </p:cNvCxnSpPr>
          <p:nvPr/>
        </p:nvCxnSpPr>
        <p:spPr>
          <a:xfrm rot="16200000" flipH="1">
            <a:off x="3329781" y="3002757"/>
            <a:ext cx="1284287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Flowchart: Process 15"/>
          <p:cNvSpPr/>
          <p:nvPr/>
        </p:nvSpPr>
        <p:spPr>
          <a:xfrm>
            <a:off x="2955925" y="16002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OPERATIONS SECTION</a:t>
            </a:r>
          </a:p>
        </p:txBody>
      </p:sp>
      <p:sp>
        <p:nvSpPr>
          <p:cNvPr id="17" name="Flowchart: Process 16"/>
          <p:cNvSpPr/>
          <p:nvPr/>
        </p:nvSpPr>
        <p:spPr>
          <a:xfrm>
            <a:off x="2955925" y="2628075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BRANCHES</a:t>
            </a:r>
          </a:p>
        </p:txBody>
      </p:sp>
      <p:cxnSp>
        <p:nvCxnSpPr>
          <p:cNvPr id="18" name="Straight Connector 17"/>
          <p:cNvCxnSpPr>
            <a:endCxn id="0" idx="2"/>
          </p:cNvCxnSpPr>
          <p:nvPr/>
        </p:nvCxnSpPr>
        <p:spPr>
          <a:xfrm rot="16200000" flipH="1">
            <a:off x="3463925" y="4914900"/>
            <a:ext cx="1016000" cy="254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lowchart: Process 18"/>
          <p:cNvSpPr/>
          <p:nvPr/>
        </p:nvSpPr>
        <p:spPr>
          <a:xfrm>
            <a:off x="2955925" y="3657600"/>
            <a:ext cx="2057400" cy="762000"/>
          </a:xfrm>
          <a:prstGeom prst="flowChartProcess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DIVISIONS GROUPS</a:t>
            </a:r>
          </a:p>
        </p:txBody>
      </p:sp>
      <p:sp>
        <p:nvSpPr>
          <p:cNvPr id="20" name="Flowchart: Process 19"/>
          <p:cNvSpPr/>
          <p:nvPr/>
        </p:nvSpPr>
        <p:spPr>
          <a:xfrm>
            <a:off x="2955925" y="4673600"/>
            <a:ext cx="2057400" cy="7620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</a:rPr>
              <a:t>RESOURCES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1219200" y="4572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DIVISIONS/GROUPS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CFDC68AF-4065-4328-8BE2-C526C4822E00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1447800"/>
            <a:ext cx="3581400" cy="2647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ollects and evaluates information needed for action plan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Forecasts probable course of events 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Prepares alternative strategies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8436" name="Group 66"/>
          <p:cNvGrpSpPr>
            <a:grpSpLocks/>
          </p:cNvGrpSpPr>
          <p:nvPr/>
        </p:nvGrpSpPr>
        <p:grpSpPr bwMode="auto">
          <a:xfrm>
            <a:off x="146050" y="1447800"/>
            <a:ext cx="7951788" cy="4197350"/>
            <a:chOff x="49213" y="1447800"/>
            <a:chExt cx="7951609" cy="4197350"/>
          </a:xfrm>
        </p:grpSpPr>
        <p:sp>
          <p:nvSpPr>
            <p:cNvPr id="69" name="Flowchart: Process 68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70" name="Flowchart: Process 69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71" name="Flowchart: Process 70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72" name="Straight Connector 71"/>
            <p:cNvCxnSpPr/>
            <p:nvPr/>
          </p:nvCxnSpPr>
          <p:spPr bwMode="auto">
            <a:xfrm rot="10800000">
              <a:off x="5943468" y="2371725"/>
              <a:ext cx="306380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 bwMode="auto">
            <a:xfrm rot="10800000">
              <a:off x="4495701" y="3124200"/>
              <a:ext cx="1754148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 bwMode="auto">
            <a:xfrm rot="10800000">
              <a:off x="5943468" y="3956050"/>
              <a:ext cx="30638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5152099" y="3164681"/>
              <a:ext cx="16002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Flowchart: Process 75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77" name="Flowchart: Process 76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78" name="Flowchart: Process 77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79" name="Flowchart: Process 78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80" name="Straight Connector 79"/>
            <p:cNvCxnSpPr/>
            <p:nvPr/>
          </p:nvCxnSpPr>
          <p:spPr bwMode="auto">
            <a:xfrm rot="16200000" flipH="1">
              <a:off x="3284438" y="3421063"/>
              <a:ext cx="2436813" cy="142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 bwMode="auto">
            <a:xfrm>
              <a:off x="1219175" y="4645025"/>
              <a:ext cx="6414943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 bwMode="auto">
            <a:xfrm rot="5400000">
              <a:off x="1081855" y="4799806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 rot="5400000">
              <a:off x="7466637" y="4790281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 bwMode="auto">
            <a:xfrm rot="5400000">
              <a:off x="6171266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 bwMode="auto">
            <a:xfrm rot="5400000">
              <a:off x="2578835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Flowchart: Process 85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 rot="5400000">
              <a:off x="4358382" y="4799806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335838" y="4953000"/>
            <a:ext cx="1752666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26669" name="Text Box 45"/>
          <p:cNvSpPr txBox="1">
            <a:spLocks noChangeArrowheads="1"/>
          </p:cNvSpPr>
          <p:nvPr/>
        </p:nvSpPr>
        <p:spPr bwMode="auto">
          <a:xfrm>
            <a:off x="1295400" y="373063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90DAA563-54E8-4CE4-AD15-DEB0FC1EE4DD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1447800"/>
            <a:ext cx="3581400" cy="265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Responsible for required fiscal documentation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Provides financial planning and advice</a:t>
            </a:r>
          </a:p>
        </p:txBody>
      </p:sp>
      <p:grpSp>
        <p:nvGrpSpPr>
          <p:cNvPr id="19460" name="Group 27"/>
          <p:cNvGrpSpPr>
            <a:grpSpLocks/>
          </p:cNvGrpSpPr>
          <p:nvPr/>
        </p:nvGrpSpPr>
        <p:grpSpPr bwMode="auto">
          <a:xfrm>
            <a:off x="49213" y="1447800"/>
            <a:ext cx="7951787" cy="4197350"/>
            <a:chOff x="49213" y="1447800"/>
            <a:chExt cx="7951609" cy="4197350"/>
          </a:xfrm>
        </p:grpSpPr>
        <p:sp>
          <p:nvSpPr>
            <p:cNvPr id="34" name="Flowchart: Process 33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40" name="Flowchart: Process 39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41" name="Flowchart: Process 40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42" name="Straight Connector 41"/>
            <p:cNvCxnSpPr/>
            <p:nvPr/>
          </p:nvCxnSpPr>
          <p:spPr bwMode="auto">
            <a:xfrm rot="10800000">
              <a:off x="5943468" y="2371725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>
              <a:off x="4495700" y="312420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10800000">
              <a:off x="5943468" y="395605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auto">
            <a:xfrm rot="5400000">
              <a:off x="5152100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Flowchart: Process 50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52" name="Flowchart: Process 51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53" name="Flowchart: Process 52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4" name="Flowchart: Process 53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 rot="16200000" flipH="1">
              <a:off x="32844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>
              <a:off x="1219174" y="4645025"/>
              <a:ext cx="6414944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 bwMode="auto">
            <a:xfrm rot="5400000">
              <a:off x="1081855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 rot="5400000">
              <a:off x="7466638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rot="5400000">
              <a:off x="617126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 rot="5400000">
              <a:off x="257883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Flowchart: Process 60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2" name="Straight Connector 61"/>
            <p:cNvCxnSpPr/>
            <p:nvPr/>
          </p:nvCxnSpPr>
          <p:spPr bwMode="auto">
            <a:xfrm rot="5400000">
              <a:off x="43583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242108" y="4952773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27693" name="Text Box 45"/>
          <p:cNvSpPr txBox="1">
            <a:spLocks noChangeArrowheads="1"/>
          </p:cNvSpPr>
          <p:nvPr/>
        </p:nvSpPr>
        <p:spPr bwMode="auto">
          <a:xfrm>
            <a:off x="1295400" y="381000"/>
            <a:ext cx="647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FINANCE/ADMINISTRATION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E8ECA3F8-71A6-4CC7-A15D-DA7BDC2BFF80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" y="2360613"/>
            <a:ext cx="3581400" cy="1373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Arial" charset="0"/>
              <a:buNone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Provides services and supplies to support tactical operations</a:t>
            </a:r>
          </a:p>
        </p:txBody>
      </p:sp>
      <p:grpSp>
        <p:nvGrpSpPr>
          <p:cNvPr id="20484" name="Group 27"/>
          <p:cNvGrpSpPr>
            <a:grpSpLocks/>
          </p:cNvGrpSpPr>
          <p:nvPr/>
        </p:nvGrpSpPr>
        <p:grpSpPr bwMode="auto">
          <a:xfrm>
            <a:off x="49213" y="1447800"/>
            <a:ext cx="7951787" cy="4197350"/>
            <a:chOff x="49213" y="1447800"/>
            <a:chExt cx="7951609" cy="4197350"/>
          </a:xfrm>
        </p:grpSpPr>
        <p:sp>
          <p:nvSpPr>
            <p:cNvPr id="34" name="Flowchart: Process 33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40" name="Flowchart: Process 39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41" name="Flowchart: Process 40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42" name="Straight Connector 41"/>
            <p:cNvCxnSpPr/>
            <p:nvPr/>
          </p:nvCxnSpPr>
          <p:spPr bwMode="auto">
            <a:xfrm rot="10800000">
              <a:off x="5943468" y="2371725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rot="10800000">
              <a:off x="4495700" y="312420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>
              <a:off x="5943468" y="395605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5400000">
              <a:off x="5152100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Flowchart: Process 49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51" name="Flowchart: Process 50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52" name="Flowchart: Process 51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3" name="Flowchart: Process 52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 rot="16200000" flipH="1">
              <a:off x="32844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 bwMode="auto">
            <a:xfrm>
              <a:off x="1219174" y="4645025"/>
              <a:ext cx="6414944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 rot="5400000">
              <a:off x="1081855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 bwMode="auto">
            <a:xfrm rot="5400000">
              <a:off x="7466638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 rot="5400000">
              <a:off x="617126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rot="5400000">
              <a:off x="257883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Flowchart: Process 59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5400000">
              <a:off x="43583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242108" y="4952773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1371600" y="457200"/>
            <a:ext cx="632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LOGISTICS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3F80A1D9-A556-4647-A335-92DDA6DEBDB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099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85800" y="1447800"/>
            <a:ext cx="8077200" cy="4724400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buFontTx/>
              <a:buNone/>
              <a:defRPr/>
            </a:pPr>
            <a:r>
              <a:rPr lang="en-US" dirty="0" smtClean="0"/>
              <a:t>The students will: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State the purpose of the National Incident Management System (NIMS).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Identify the elements of NIMS that provide the template for managing incidents.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State the purpose of using the Incident Command System (ICS) effectively.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Identify the ICS positions and state their functions.</a:t>
            </a:r>
          </a:p>
          <a:p>
            <a:pPr marL="457200" indent="-457200" eaLnBrk="1" hangingPunct="1">
              <a:defRPr/>
            </a:pPr>
            <a:endParaRPr lang="en-US" dirty="0" smtClean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990600" y="533400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D25F7B9A-A0E6-4420-93C6-DB496C377132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21508" name="Group 27"/>
          <p:cNvGrpSpPr>
            <a:grpSpLocks/>
          </p:cNvGrpSpPr>
          <p:nvPr/>
        </p:nvGrpSpPr>
        <p:grpSpPr bwMode="auto">
          <a:xfrm>
            <a:off x="49213" y="1971675"/>
            <a:ext cx="7951787" cy="4197350"/>
            <a:chOff x="49213" y="1447800"/>
            <a:chExt cx="7951609" cy="4197350"/>
          </a:xfrm>
        </p:grpSpPr>
        <p:sp>
          <p:nvSpPr>
            <p:cNvPr id="40" name="Flowchart: Process 39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41" name="Flowchart: Process 40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42" name="Flowchart: Process 41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47" name="Straight Connector 46"/>
            <p:cNvCxnSpPr/>
            <p:nvPr/>
          </p:nvCxnSpPr>
          <p:spPr bwMode="auto">
            <a:xfrm rot="10800000">
              <a:off x="5943468" y="2371725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>
              <a:off x="4495700" y="312420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10800000">
              <a:off x="5943468" y="395605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auto">
            <a:xfrm rot="5400000">
              <a:off x="5152100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Flowchart: Process 50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52" name="Flowchart: Process 51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53" name="Flowchart: Process 52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4" name="Flowchart: Process 53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55" name="Straight Connector 54"/>
            <p:cNvCxnSpPr/>
            <p:nvPr/>
          </p:nvCxnSpPr>
          <p:spPr bwMode="auto">
            <a:xfrm rot="16200000" flipH="1">
              <a:off x="32844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 bwMode="auto">
            <a:xfrm>
              <a:off x="1219174" y="4645025"/>
              <a:ext cx="6414944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 bwMode="auto">
            <a:xfrm rot="5400000">
              <a:off x="1081855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 rot="5400000">
              <a:off x="7466638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rot="5400000">
              <a:off x="617126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 bwMode="auto">
            <a:xfrm rot="5400000">
              <a:off x="257883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Flowchart: Process 60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2" name="Straight Connector 61"/>
            <p:cNvCxnSpPr/>
            <p:nvPr/>
          </p:nvCxnSpPr>
          <p:spPr bwMode="auto">
            <a:xfrm rot="5400000">
              <a:off x="43583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242108" y="5476648"/>
            <a:ext cx="1752667" cy="685750"/>
          </a:xfrm>
          <a:prstGeom prst="flowChartProcess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107564" name="Text Box 44"/>
          <p:cNvSpPr txBox="1">
            <a:spLocks noChangeArrowheads="1"/>
          </p:cNvSpPr>
          <p:nvPr/>
        </p:nvSpPr>
        <p:spPr bwMode="auto">
          <a:xfrm>
            <a:off x="1143000" y="449263"/>
            <a:ext cx="6705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INTELLIGENCE/INVESTIGATION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1828800"/>
            <a:ext cx="358140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FFFF00"/>
              </a:buCl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intelligence and investigation functions can be: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separate General Staff Section 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The Command Staff</a:t>
            </a:r>
            <a:r>
              <a:rPr lang="en-U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 Unit within the Planning Section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 Branch within the Operations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F03AD7D6-CBDC-406F-A3DC-948848F61151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22531" name="Group 36"/>
          <p:cNvGrpSpPr>
            <a:grpSpLocks/>
          </p:cNvGrpSpPr>
          <p:nvPr/>
        </p:nvGrpSpPr>
        <p:grpSpPr bwMode="auto">
          <a:xfrm>
            <a:off x="122238" y="1676400"/>
            <a:ext cx="8945562" cy="4197350"/>
            <a:chOff x="49213" y="1447800"/>
            <a:chExt cx="8945562" cy="4197350"/>
          </a:xfrm>
        </p:grpSpPr>
        <p:sp>
          <p:nvSpPr>
            <p:cNvPr id="73" name="Flowchart: Process 72"/>
            <p:cNvSpPr/>
            <p:nvPr/>
          </p:nvSpPr>
          <p:spPr bwMode="auto">
            <a:xfrm>
              <a:off x="724210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INTELLIGENCE/ INVESTIGATION</a:t>
              </a:r>
            </a:p>
          </p:txBody>
        </p:sp>
        <p:sp>
          <p:nvSpPr>
            <p:cNvPr id="16" name="Flowchart: Process 15"/>
            <p:cNvSpPr/>
            <p:nvPr/>
          </p:nvSpPr>
          <p:spPr bwMode="auto">
            <a:xfrm>
              <a:off x="6283107" y="1870838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25" name="Flowchart: Process 24"/>
            <p:cNvSpPr/>
            <p:nvPr/>
          </p:nvSpPr>
          <p:spPr bwMode="auto">
            <a:xfrm>
              <a:off x="6267341" y="2724804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26" name="Flowchart: Process 25"/>
            <p:cNvSpPr/>
            <p:nvPr/>
          </p:nvSpPr>
          <p:spPr bwMode="auto">
            <a:xfrm>
              <a:off x="6279687" y="3581272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 rot="10800000">
              <a:off x="5943600" y="2371725"/>
              <a:ext cx="306388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>
              <a:off x="4495800" y="3124200"/>
              <a:ext cx="1754188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10800000">
              <a:off x="5943600" y="3956050"/>
              <a:ext cx="306388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 bwMode="auto">
            <a:xfrm rot="5400000">
              <a:off x="5152232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Flowchart: Process 66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70" name="Flowchart: Process 69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71" name="Flowchart: Process 70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72" name="Flowchart: Process 71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32845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>
              <a:off x="1219200" y="4645025"/>
              <a:ext cx="6415088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5400000">
              <a:off x="10818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7466807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5400000">
              <a:off x="617140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5400000">
              <a:off x="257889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lowchart: Process 32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5400000">
              <a:off x="43584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611" name="Text Box 43"/>
          <p:cNvSpPr txBox="1">
            <a:spLocks noChangeArrowheads="1"/>
          </p:cNvSpPr>
          <p:nvPr/>
        </p:nvSpPr>
        <p:spPr bwMode="auto">
          <a:xfrm>
            <a:off x="1017588" y="457200"/>
            <a:ext cx="708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 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5149EBA1-B87B-4412-A9EC-DE96DC2CCFD1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5875" y="1908175"/>
            <a:ext cx="3810000" cy="2282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Monitors and assesses safety hazards or unsafe situations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Develops measures for ensuring personnel safety</a:t>
            </a:r>
          </a:p>
        </p:txBody>
      </p:sp>
      <p:grpSp>
        <p:nvGrpSpPr>
          <p:cNvPr id="23556" name="Group 27"/>
          <p:cNvGrpSpPr>
            <a:grpSpLocks/>
          </p:cNvGrpSpPr>
          <p:nvPr/>
        </p:nvGrpSpPr>
        <p:grpSpPr bwMode="auto">
          <a:xfrm>
            <a:off x="141288" y="1447800"/>
            <a:ext cx="7951787" cy="4197350"/>
            <a:chOff x="49213" y="1447800"/>
            <a:chExt cx="7951609" cy="4197350"/>
          </a:xfrm>
        </p:grpSpPr>
        <p:sp>
          <p:nvSpPr>
            <p:cNvPr id="30" name="Flowchart: Process 29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31" name="Flowchart: Process 30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10800000">
              <a:off x="5943468" y="2371725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0800000">
              <a:off x="4495700" y="312420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0800000">
              <a:off x="5943468" y="395605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152100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Flowchart: Process 41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49" name="Flowchart: Process 48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1" name="Flowchart: Process 50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16200000" flipH="1">
              <a:off x="32844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1219174" y="4645025"/>
              <a:ext cx="6414944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1081855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 bwMode="auto">
            <a:xfrm rot="5400000">
              <a:off x="7466638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rot="5400000">
              <a:off x="617126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257883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lowchart: Process 66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 rot="5400000">
              <a:off x="43583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334183" y="4952773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110636" name="Text Box 44"/>
          <p:cNvSpPr txBox="1">
            <a:spLocks noChangeArrowheads="1"/>
          </p:cNvSpPr>
          <p:nvPr/>
        </p:nvSpPr>
        <p:spPr bwMode="auto">
          <a:xfrm>
            <a:off x="685800" y="381000"/>
            <a:ext cx="7788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 STAFF--SAFETY OFFICER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24637E50-2AE7-40E3-B58F-C6656231C513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" y="2133600"/>
            <a:ext cx="3810000" cy="2227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Arial" charset="0"/>
              <a:buNone/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Point of contact and coordination for assisting agencies not involved in Command functions</a:t>
            </a:r>
          </a:p>
        </p:txBody>
      </p:sp>
      <p:grpSp>
        <p:nvGrpSpPr>
          <p:cNvPr id="24580" name="Group 27"/>
          <p:cNvGrpSpPr>
            <a:grpSpLocks/>
          </p:cNvGrpSpPr>
          <p:nvPr/>
        </p:nvGrpSpPr>
        <p:grpSpPr bwMode="auto">
          <a:xfrm>
            <a:off x="125413" y="1447800"/>
            <a:ext cx="7951787" cy="4197350"/>
            <a:chOff x="49213" y="1447800"/>
            <a:chExt cx="7951609" cy="4197350"/>
          </a:xfrm>
        </p:grpSpPr>
        <p:sp>
          <p:nvSpPr>
            <p:cNvPr id="30" name="Flowchart: Process 29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31" name="Flowchart: Process 30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10800000">
              <a:off x="5943468" y="2371725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0800000">
              <a:off x="4495700" y="312420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0800000">
              <a:off x="5943468" y="395605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152100" y="3164681"/>
              <a:ext cx="16002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Flowchart: Process 41"/>
            <p:cNvSpPr/>
            <p:nvPr/>
          </p:nvSpPr>
          <p:spPr bwMode="auto">
            <a:xfrm>
              <a:off x="49213" y="49594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49" name="Flowchart: Process 48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1" name="Flowchart: Process 50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16200000" flipH="1">
              <a:off x="3284437" y="3421063"/>
              <a:ext cx="2436813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1219174" y="4645025"/>
              <a:ext cx="6414944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1081855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 bwMode="auto">
            <a:xfrm rot="5400000">
              <a:off x="7466638" y="4790281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rot="5400000">
              <a:off x="6171267" y="4798219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2578834" y="4798219"/>
              <a:ext cx="304800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lowchart: Process 66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 rot="5400000">
              <a:off x="4358382" y="4799806"/>
              <a:ext cx="304800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318308" y="4952773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111660" name="Text Box 44"/>
          <p:cNvSpPr txBox="1">
            <a:spLocks noChangeArrowheads="1"/>
          </p:cNvSpPr>
          <p:nvPr/>
        </p:nvSpPr>
        <p:spPr bwMode="auto">
          <a:xfrm>
            <a:off x="228600" y="449263"/>
            <a:ext cx="868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 STAFF--LIAISON OFFICER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6FCAFD2C-D54B-44CB-ACE4-FAA06BCC0DF4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1543050"/>
            <a:ext cx="3810000" cy="2647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Develops accurate and complete information </a:t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regarding the incident</a:t>
            </a:r>
          </a:p>
          <a:p>
            <a:pPr marL="457200" indent="-457200">
              <a:buClr>
                <a:srgbClr val="FFFF00"/>
              </a:buCl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Serves as the point of contact for the media and other appropriate agencies</a:t>
            </a:r>
          </a:p>
        </p:txBody>
      </p:sp>
      <p:grpSp>
        <p:nvGrpSpPr>
          <p:cNvPr id="25604" name="Group 27"/>
          <p:cNvGrpSpPr>
            <a:grpSpLocks/>
          </p:cNvGrpSpPr>
          <p:nvPr/>
        </p:nvGrpSpPr>
        <p:grpSpPr bwMode="auto">
          <a:xfrm>
            <a:off x="0" y="1447800"/>
            <a:ext cx="8093075" cy="4191000"/>
            <a:chOff x="-92072" y="1447800"/>
            <a:chExt cx="8092894" cy="4190950"/>
          </a:xfrm>
        </p:grpSpPr>
        <p:sp>
          <p:nvSpPr>
            <p:cNvPr id="30" name="Flowchart: Process 29"/>
            <p:cNvSpPr/>
            <p:nvPr/>
          </p:nvSpPr>
          <p:spPr bwMode="auto">
            <a:xfrm>
              <a:off x="6248155" y="1904994"/>
              <a:ext cx="1752667" cy="761945"/>
            </a:xfrm>
            <a:prstGeom prst="flowChartProcess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PUBLIC INFORMATION OFFICER</a:t>
              </a:r>
            </a:p>
          </p:txBody>
        </p:sp>
        <p:sp>
          <p:nvSpPr>
            <p:cNvPr id="31" name="Flowchart: Process 30"/>
            <p:cNvSpPr/>
            <p:nvPr/>
          </p:nvSpPr>
          <p:spPr bwMode="auto">
            <a:xfrm>
              <a:off x="6248155" y="2743133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SAFETY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OFFICER</a:t>
              </a:r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6248155" y="3581272"/>
              <a:ext cx="1752667" cy="761945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LIAISON OFFICER</a:t>
              </a: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rot="10800000">
              <a:off x="5943468" y="2371714"/>
              <a:ext cx="306381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0800000">
              <a:off x="4495700" y="3124180"/>
              <a:ext cx="1754149" cy="3175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0800000">
              <a:off x="5943468" y="3956020"/>
              <a:ext cx="306381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5400000">
              <a:off x="5152109" y="3164661"/>
              <a:ext cx="1600181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Flowchart: Process 41"/>
            <p:cNvSpPr/>
            <p:nvPr/>
          </p:nvSpPr>
          <p:spPr bwMode="auto">
            <a:xfrm>
              <a:off x="-92072" y="4953000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OPERATIONS</a:t>
              </a: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3640689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FINANCE/</a:t>
              </a:r>
            </a:p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ADMINISTRATION  </a:t>
              </a:r>
            </a:p>
          </p:txBody>
        </p:sp>
        <p:sp>
          <p:nvSpPr>
            <p:cNvPr id="49" name="Flowchart: Process 48"/>
            <p:cNvSpPr/>
            <p:nvPr/>
          </p:nvSpPr>
          <p:spPr bwMode="auto">
            <a:xfrm>
              <a:off x="5446368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LOGISTICS</a:t>
              </a:r>
            </a:p>
          </p:txBody>
        </p:sp>
        <p:sp>
          <p:nvSpPr>
            <p:cNvPr id="51" name="Flowchart: Process 50"/>
            <p:cNvSpPr/>
            <p:nvPr/>
          </p:nvSpPr>
          <p:spPr bwMode="auto">
            <a:xfrm>
              <a:off x="1838325" y="4952773"/>
              <a:ext cx="1752667" cy="68575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latin typeface="Arial" pitchFamily="34" charset="0"/>
                </a:rPr>
                <a:t>PLANNING</a:t>
              </a:r>
            </a:p>
          </p:txBody>
        </p:sp>
        <p:cxnSp>
          <p:nvCxnSpPr>
            <p:cNvPr id="61" name="Straight Connector 60"/>
            <p:cNvCxnSpPr/>
            <p:nvPr/>
          </p:nvCxnSpPr>
          <p:spPr bwMode="auto">
            <a:xfrm rot="16200000" flipH="1">
              <a:off x="3284452" y="3421040"/>
              <a:ext cx="2436784" cy="142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1219174" y="4644987"/>
              <a:ext cx="6414945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1081857" y="4799766"/>
              <a:ext cx="304796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 bwMode="auto">
            <a:xfrm rot="5400000">
              <a:off x="7466639" y="4790241"/>
              <a:ext cx="304796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rot="5400000">
              <a:off x="6171268" y="4798179"/>
              <a:ext cx="304796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2578836" y="4798179"/>
              <a:ext cx="304796" cy="1588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lowchart: Process 66"/>
            <p:cNvSpPr/>
            <p:nvPr/>
          </p:nvSpPr>
          <p:spPr bwMode="auto">
            <a:xfrm>
              <a:off x="3475722" y="1447800"/>
              <a:ext cx="2057266" cy="76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</a:rPr>
                <a:t>COMMAND</a:t>
              </a: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 rot="5400000">
              <a:off x="4358384" y="4799766"/>
              <a:ext cx="304796" cy="158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owchart: Process 24"/>
          <p:cNvSpPr/>
          <p:nvPr/>
        </p:nvSpPr>
        <p:spPr bwMode="auto">
          <a:xfrm>
            <a:off x="7334183" y="4952773"/>
            <a:ext cx="1752667" cy="685750"/>
          </a:xfrm>
          <a:prstGeom prst="flowChartProcess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</a:rPr>
              <a:t>INTELLIGENCE/ INVESTIGATION</a:t>
            </a:r>
          </a:p>
        </p:txBody>
      </p:sp>
      <p:sp>
        <p:nvSpPr>
          <p:cNvPr id="30765" name="Text Box 45"/>
          <p:cNvSpPr txBox="1">
            <a:spLocks noChangeArrowheads="1"/>
          </p:cNvSpPr>
          <p:nvPr/>
        </p:nvSpPr>
        <p:spPr bwMode="auto">
          <a:xfrm>
            <a:off x="1447800" y="2286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 STAFF--PUBLIC INFORMATION OFFICER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9C047018-0225-451A-977B-6353C6E94471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3794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1981200"/>
            <a:ext cx="8077200" cy="1981200"/>
          </a:xfrm>
        </p:spPr>
        <p:txBody>
          <a:bodyPr/>
          <a:lstStyle/>
          <a:p>
            <a:pPr marL="457200" indent="-457200" eaLnBrk="1" hangingPunct="1">
              <a:buFontTx/>
              <a:buNone/>
              <a:defRPr/>
            </a:pPr>
            <a:r>
              <a:rPr lang="en-US" dirty="0" smtClean="0"/>
              <a:t>In this unit you reviewed the elements of </a:t>
            </a:r>
          </a:p>
          <a:p>
            <a:pPr marL="457200" indent="-457200" eaLnBrk="1" hangingPunct="1">
              <a:buFontTx/>
              <a:buNone/>
              <a:defRPr/>
            </a:pPr>
            <a:r>
              <a:rPr lang="en-US" dirty="0" smtClean="0"/>
              <a:t>NIMS and ICS.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600200" y="533400"/>
            <a:ext cx="586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23D1B9AB-A46F-4BC4-801A-58671AB7A894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4099" name="Picture 2" descr="National Incident Management System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3175" y="1066800"/>
            <a:ext cx="4059238" cy="52197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1000" y="457200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NATIONAL INCIDENT MANAGEMENT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B6BF06F9-EC33-4A29-A0DD-6DD999A0B648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2290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85800" y="1828800"/>
            <a:ext cx="8077200" cy="47244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dirty="0" smtClean="0"/>
              <a:t>Systematic approach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Set of preparedness concepts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Standardized resource </a:t>
            </a:r>
            <a:br>
              <a:rPr lang="en-US" dirty="0" smtClean="0"/>
            </a:br>
            <a:r>
              <a:rPr lang="en-US" dirty="0" smtClean="0"/>
              <a:t>management procedures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Scalable for use in all </a:t>
            </a:r>
            <a:br>
              <a:rPr lang="en-US" dirty="0" smtClean="0"/>
            </a:br>
            <a:r>
              <a:rPr lang="en-US" dirty="0" smtClean="0"/>
              <a:t>incidents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Dynamic system</a:t>
            </a:r>
          </a:p>
        </p:txBody>
      </p:sp>
      <p:pic>
        <p:nvPicPr>
          <p:cNvPr id="15366" name="Picture 6" descr="National Incident Management System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9225" y="1977962"/>
            <a:ext cx="3141133" cy="4038601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81000" y="381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THE NATIONAL INCIDENT MANAGEMENT SYSTEM?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24FCC400-27B6-4AAE-B37B-EA339AD97487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314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85800" y="1676400"/>
            <a:ext cx="5791200" cy="4495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sz="3600" dirty="0" smtClean="0"/>
              <a:t>Response plan</a:t>
            </a:r>
          </a:p>
          <a:p>
            <a:pPr marL="457200" indent="-457200" eaLnBrk="1" hangingPunct="1">
              <a:defRPr/>
            </a:pPr>
            <a:r>
              <a:rPr lang="en-US" sz="3600" dirty="0" smtClean="0"/>
              <a:t>Used only in large-scale </a:t>
            </a:r>
            <a:br>
              <a:rPr lang="en-US" sz="3600" dirty="0" smtClean="0"/>
            </a:br>
            <a:r>
              <a:rPr lang="en-US" sz="3600" dirty="0" smtClean="0"/>
              <a:t>incidents</a:t>
            </a:r>
          </a:p>
          <a:p>
            <a:pPr marL="457200" indent="-457200" eaLnBrk="1" hangingPunct="1">
              <a:defRPr/>
            </a:pPr>
            <a:r>
              <a:rPr lang="en-US" sz="3600" dirty="0" smtClean="0"/>
              <a:t>Communications plan</a:t>
            </a:r>
          </a:p>
          <a:p>
            <a:pPr marL="457200" indent="-457200" eaLnBrk="1" hangingPunct="1">
              <a:defRPr/>
            </a:pPr>
            <a:r>
              <a:rPr lang="en-US" sz="3600" dirty="0" smtClean="0"/>
              <a:t>Limited applicability</a:t>
            </a:r>
          </a:p>
          <a:p>
            <a:pPr marL="457200" indent="-457200" eaLnBrk="1" hangingPunct="1">
              <a:defRPr/>
            </a:pPr>
            <a:r>
              <a:rPr lang="en-US" sz="3600" dirty="0" smtClean="0"/>
              <a:t>Only the ICS or an organization chart</a:t>
            </a:r>
          </a:p>
          <a:p>
            <a:pPr marL="457200" indent="-457200" eaLnBrk="1" hangingPunct="1">
              <a:defRPr/>
            </a:pPr>
            <a:r>
              <a:rPr lang="en-US" sz="3600" dirty="0" smtClean="0"/>
              <a:t>A static system</a:t>
            </a:r>
          </a:p>
        </p:txBody>
      </p:sp>
      <p:pic>
        <p:nvPicPr>
          <p:cNvPr id="7" name="Picture 6" descr="National Incident Management System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1000" y="1976312"/>
            <a:ext cx="3141133" cy="4038600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81000" y="304800"/>
            <a:ext cx="830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THE NATIONAL INCIDENT MANAGEMENT SYSTEM IS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A02C1078-2BA4-4ED1-AA42-1AA6F431033D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4338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85800" y="1752600"/>
            <a:ext cx="8077200" cy="4495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dirty="0" smtClean="0"/>
              <a:t>Compliance 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Training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Standards and technology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Resource management/ </a:t>
            </a:r>
            <a:br>
              <a:rPr lang="en-US" dirty="0" smtClean="0"/>
            </a:br>
            <a:r>
              <a:rPr lang="en-US" dirty="0" smtClean="0"/>
              <a:t>Mutual aid--standardized </a:t>
            </a:r>
            <a:br>
              <a:rPr lang="en-US" dirty="0" smtClean="0"/>
            </a:br>
            <a:r>
              <a:rPr lang="en-US" dirty="0" smtClean="0"/>
              <a:t>procedures for resource </a:t>
            </a:r>
            <a:br>
              <a:rPr lang="en-US" dirty="0" smtClean="0"/>
            </a:br>
            <a:r>
              <a:rPr lang="en-US" dirty="0" smtClean="0"/>
              <a:t>management processes</a:t>
            </a:r>
          </a:p>
        </p:txBody>
      </p:sp>
      <p:pic>
        <p:nvPicPr>
          <p:cNvPr id="7" name="Picture 6" descr="National Incident Management System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0587" y="2057400"/>
            <a:ext cx="2748151" cy="3533336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" y="304800"/>
            <a:ext cx="8458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NATIONAL INCIDENT MANAGEMENT SYSTEM</a:t>
            </a:r>
            <a:r>
              <a:rPr lang="en-US" sz="3600" dirty="0"/>
              <a:t>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INCLUDES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999F9258-8E7E-40B9-91E7-06737F344303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5362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457200" y="1447800"/>
            <a:ext cx="8077200" cy="4876800"/>
          </a:xfrm>
        </p:spPr>
        <p:txBody>
          <a:bodyPr/>
          <a:lstStyle/>
          <a:p>
            <a:pPr marL="457200" indent="-457200" eaLnBrk="1" hangingPunct="1">
              <a:tabLst>
                <a:tab pos="1890713" algn="l"/>
              </a:tabLst>
              <a:defRPr/>
            </a:pPr>
            <a:r>
              <a:rPr lang="en-US" sz="2800" dirty="0" smtClean="0"/>
              <a:t>Command and management </a:t>
            </a:r>
            <a:br>
              <a:rPr lang="en-US" sz="2800" dirty="0" smtClean="0"/>
            </a:br>
            <a:r>
              <a:rPr lang="en-US" sz="2800" dirty="0" smtClean="0"/>
              <a:t>envision the most familiar </a:t>
            </a:r>
            <a:br>
              <a:rPr lang="en-US" sz="2800" dirty="0" smtClean="0"/>
            </a:br>
            <a:r>
              <a:rPr lang="en-US" sz="2800" dirty="0" smtClean="0"/>
              <a:t>part of NIMS--the ICS.</a:t>
            </a:r>
          </a:p>
          <a:p>
            <a:pPr marL="457200" indent="-457200" eaLnBrk="1" hangingPunct="1">
              <a:tabLst>
                <a:tab pos="1890713" algn="l"/>
              </a:tabLst>
              <a:defRPr/>
            </a:pPr>
            <a:r>
              <a:rPr lang="en-US" sz="2800" dirty="0" smtClean="0"/>
              <a:t>Organizations must take steps </a:t>
            </a:r>
            <a:br>
              <a:rPr lang="en-US" sz="2800" dirty="0" smtClean="0"/>
            </a:br>
            <a:r>
              <a:rPr lang="en-US" sz="2800" dirty="0" smtClean="0"/>
              <a:t>to institutionalize the use of </a:t>
            </a:r>
            <a:br>
              <a:rPr lang="en-US" sz="2800" dirty="0" smtClean="0"/>
            </a:br>
            <a:r>
              <a:rPr lang="en-US" sz="2800" dirty="0" smtClean="0"/>
              <a:t>ICS during prevention and </a:t>
            </a:r>
            <a:br>
              <a:rPr lang="en-US" sz="2800" dirty="0" smtClean="0"/>
            </a:br>
            <a:r>
              <a:rPr lang="en-US" sz="2800" dirty="0" smtClean="0"/>
              <a:t>response efforts. </a:t>
            </a:r>
          </a:p>
          <a:p>
            <a:pPr marL="457200" indent="-457200" eaLnBrk="1" hangingPunct="1">
              <a:tabLst>
                <a:tab pos="1890713" algn="l"/>
              </a:tabLst>
              <a:defRPr/>
            </a:pPr>
            <a:r>
              <a:rPr lang="en-US" sz="2800" dirty="0" smtClean="0"/>
              <a:t>Actions to institutionalize the </a:t>
            </a:r>
            <a:br>
              <a:rPr lang="en-US" sz="2800" dirty="0" smtClean="0"/>
            </a:br>
            <a:r>
              <a:rPr lang="en-US" sz="2800" dirty="0" smtClean="0"/>
              <a:t>use of ICS take place at two </a:t>
            </a:r>
            <a:br>
              <a:rPr lang="en-US" sz="2800" dirty="0" smtClean="0"/>
            </a:br>
            <a:r>
              <a:rPr lang="en-US" sz="2800" dirty="0" smtClean="0"/>
              <a:t>levels--policy and organizational/</a:t>
            </a:r>
            <a:br>
              <a:rPr lang="en-US" sz="2800" dirty="0" smtClean="0"/>
            </a:br>
            <a:r>
              <a:rPr lang="en-US" sz="2800" dirty="0" smtClean="0"/>
              <a:t>operational.</a:t>
            </a:r>
            <a:endParaRPr lang="en-US" sz="2800" dirty="0" smtClean="0">
              <a:latin typeface="Arial" charset="0"/>
            </a:endParaRPr>
          </a:p>
        </p:txBody>
      </p:sp>
      <p:pic>
        <p:nvPicPr>
          <p:cNvPr id="7" name="Picture 6" descr="National Incident Management System 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8576" y="1593850"/>
            <a:ext cx="3126512" cy="4019800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33400" y="4572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COMMAND AND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EFB85A98-EFED-4FF2-B0AC-6124FEB5236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6386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3048000"/>
            <a:ext cx="8077200" cy="33528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dirty="0" smtClean="0"/>
              <a:t>Incident Management System Integration Division (IMSID)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Supporting technologies</a:t>
            </a:r>
          </a:p>
          <a:p>
            <a:pPr marL="457200" indent="-457200" eaLnBrk="1" hangingPunct="1">
              <a:defRPr/>
            </a:pPr>
            <a:endParaRPr lang="en-US" dirty="0" smtClean="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09600" y="381000"/>
            <a:ext cx="8001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NATIONAL INCIDENT MANAGEMENT SYSTEM ONGOING MANAGEMENT AND MAINTENANCE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2-</a:t>
            </a:r>
            <a:fld id="{BDFCE067-4D92-4994-86BF-4310B49CD177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7410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1752600"/>
            <a:ext cx="8077200" cy="4267200"/>
          </a:xfrm>
        </p:spPr>
        <p:txBody>
          <a:bodyPr/>
          <a:lstStyle/>
          <a:p>
            <a:pPr marL="457200" indent="-457200" eaLnBrk="1" hangingPunct="1">
              <a:defRPr/>
            </a:pPr>
            <a:r>
              <a:rPr lang="en-US" dirty="0" smtClean="0"/>
              <a:t>ICS allows you to create subordinate positions. 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The Incident Commander (IC) can then delegate responsibility and maintain span of control. </a:t>
            </a:r>
          </a:p>
          <a:p>
            <a:pPr marL="457200" indent="-457200" eaLnBrk="1" hangingPunct="1">
              <a:defRPr/>
            </a:pPr>
            <a:r>
              <a:rPr lang="en-US" dirty="0" smtClean="0"/>
              <a:t>Subordinate positions are to be used IF they are needed.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57200" y="304800"/>
            <a:ext cx="815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USE THE INCIDENT COMMAND SYSTEM EFFECTIVELY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2655</TotalTime>
  <Words>703</Words>
  <Application>Microsoft Office PowerPoint</Application>
  <PresentationFormat>On-screen Show (4:3)</PresentationFormat>
  <Paragraphs>251</Paragraphs>
  <Slides>25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Description</dc:title>
  <dc:creator>Bill Sebers</dc:creator>
  <cp:lastModifiedBy>tkelly12</cp:lastModifiedBy>
  <cp:revision>279</cp:revision>
  <cp:lastPrinted>2013-02-20T16:26:24Z</cp:lastPrinted>
  <dcterms:created xsi:type="dcterms:W3CDTF">2009-01-27T18:22:54Z</dcterms:created>
  <dcterms:modified xsi:type="dcterms:W3CDTF">2013-02-20T16:26:42Z</dcterms:modified>
</cp:coreProperties>
</file>